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Halant"/>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91d427fb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491d427fb4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491d427fb4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491d427fb4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6b1a48c52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36b1a48c522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491d427fb4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g3491d427fb4_0_1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6b1a48c522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g36b1a48c522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4dc7d9cb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g34dc7d9cb8a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txBox="1"/>
          <p:nvPr/>
        </p:nvSpPr>
        <p:spPr>
          <a:xfrm>
            <a:off x="2104132" y="1183614"/>
            <a:ext cx="7040100" cy="22395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 sz="5000">
                <a:solidFill>
                  <a:srgbClr val="231F20"/>
                </a:solidFill>
                <a:latin typeface="Halant"/>
                <a:ea typeface="Halant"/>
                <a:cs typeface="Halant"/>
                <a:sym typeface="Halant"/>
              </a:rPr>
              <a:t>MODERN GENOCIDES &amp; INTERNATIONAL RESPONSE</a:t>
            </a:r>
            <a:endParaRPr sz="100"/>
          </a:p>
        </p:txBody>
      </p:sp>
      <p:sp>
        <p:nvSpPr>
          <p:cNvPr id="65" name="Google Shape;65;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6" name="Google Shape;66;p13"/>
          <p:cNvSpPr txBox="1"/>
          <p:nvPr/>
        </p:nvSpPr>
        <p:spPr>
          <a:xfrm>
            <a:off x="2308826" y="3423129"/>
            <a:ext cx="6312600" cy="446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 sz="2900" u="none" cap="none" strike="noStrike">
                <a:solidFill>
                  <a:srgbClr val="231F20"/>
                </a:solidFill>
                <a:latin typeface="Inter"/>
                <a:ea typeface="Inter"/>
                <a:cs typeface="Inter"/>
                <a:sym typeface="Inter"/>
              </a:rPr>
              <a:t>Unit </a:t>
            </a:r>
            <a:r>
              <a:rPr lang="en" sz="2900">
                <a:solidFill>
                  <a:srgbClr val="231F20"/>
                </a:solidFill>
                <a:latin typeface="Inter"/>
                <a:ea typeface="Inter"/>
                <a:cs typeface="Inter"/>
                <a:sym typeface="Inter"/>
              </a:rPr>
              <a:t>10</a:t>
            </a:r>
            <a:r>
              <a:rPr lang="en" sz="2900">
                <a:solidFill>
                  <a:srgbClr val="231F20"/>
                </a:solidFill>
                <a:latin typeface="Inter"/>
                <a:ea typeface="Inter"/>
                <a:cs typeface="Inter"/>
                <a:sym typeface="Inter"/>
              </a:rPr>
              <a:t>:</a:t>
            </a:r>
            <a:r>
              <a:rPr b="0" i="0" lang="en" sz="2900" u="none" cap="none" strike="noStrike">
                <a:solidFill>
                  <a:srgbClr val="231F20"/>
                </a:solidFill>
                <a:latin typeface="Inter"/>
                <a:ea typeface="Inter"/>
                <a:cs typeface="Inter"/>
                <a:sym typeface="Inter"/>
              </a:rPr>
              <a:t> </a:t>
            </a:r>
            <a:r>
              <a:rPr lang="en" sz="2900">
                <a:solidFill>
                  <a:srgbClr val="231F20"/>
                </a:solidFill>
                <a:latin typeface="Inter"/>
                <a:ea typeface="Inter"/>
                <a:cs typeface="Inter"/>
                <a:sym typeface="Inter"/>
              </a:rPr>
              <a:t>A New Global World</a:t>
            </a:r>
            <a:endParaRPr sz="700"/>
          </a:p>
        </p:txBody>
      </p:sp>
      <p:sp>
        <p:nvSpPr>
          <p:cNvPr id="67" name="Google Shape;67;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8" name="Google Shape;68;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9" name="Google Shape;69;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70" name="Google Shape;70;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895670" y="1981390"/>
            <a:ext cx="73527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 sz="2500">
                <a:solidFill>
                  <a:schemeClr val="dk1"/>
                </a:solidFill>
                <a:latin typeface="Inter"/>
                <a:ea typeface="Inter"/>
                <a:cs typeface="Inter"/>
                <a:sym typeface="Inter"/>
              </a:rPr>
              <a:t>To what extent does the global community uphold human rights?</a:t>
            </a:r>
            <a:endParaRPr i="1" sz="2500">
              <a:solidFill>
                <a:srgbClr val="231F20"/>
              </a:solidFill>
              <a:latin typeface="Inter"/>
              <a:ea typeface="Inter"/>
              <a:cs typeface="Inter"/>
              <a:sym typeface="Inter"/>
            </a:endParaRPr>
          </a:p>
        </p:txBody>
      </p:sp>
      <p:sp>
        <p:nvSpPr>
          <p:cNvPr id="76" name="Google Shape;76;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90" name="Google Shape;90;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5"/>
          <p:cNvSpPr txBox="1"/>
          <p:nvPr/>
        </p:nvSpPr>
        <p:spPr>
          <a:xfrm>
            <a:off x="658150" y="1039075"/>
            <a:ext cx="7848000" cy="33864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1200"/>
              </a:spcBef>
              <a:spcAft>
                <a:spcPts val="1200"/>
              </a:spcAft>
              <a:buClr>
                <a:schemeClr val="dk1"/>
              </a:buClr>
              <a:buSzPts val="1100"/>
              <a:buFont typeface="Arial"/>
              <a:buNone/>
            </a:pPr>
            <a:r>
              <a:rPr lang="en" sz="2200">
                <a:solidFill>
                  <a:schemeClr val="dk1"/>
                </a:solidFill>
                <a:latin typeface="Inter"/>
                <a:ea typeface="Inter"/>
                <a:cs typeface="Inter"/>
                <a:sym typeface="Inter"/>
              </a:rPr>
              <a:t>After the collapse of the Soviet Union and the end of the Cold War in 1991, the global balance of power shifted dramatically. Many regions experienced political instability, power vacuums, and weakened state control. In some cases, this led to the rise of authoritarian regimes, nationalist movements, and ethnic conflicts. As a result, the international community saw a rise in human rights violations and genocides, especially in areas where old tensions resurfaced and new governments struggled to maintain order or protect vulnerable populations.</a:t>
            </a:r>
            <a:endParaRPr sz="2200">
              <a:solidFill>
                <a:schemeClr val="dk1"/>
              </a:solidFill>
              <a:latin typeface="Inter"/>
              <a:ea typeface="Inter"/>
              <a:cs typeface="Inter"/>
              <a:sym typeface="Inter"/>
            </a:endParaRPr>
          </a:p>
        </p:txBody>
      </p:sp>
      <p:sp>
        <p:nvSpPr>
          <p:cNvPr id="96" name="Google Shape;96;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7" name="Google Shape;97;p15"/>
          <p:cNvGrpSpPr/>
          <p:nvPr/>
        </p:nvGrpSpPr>
        <p:grpSpPr>
          <a:xfrm>
            <a:off x="-127008" y="4615004"/>
            <a:ext cx="9398022" cy="468724"/>
            <a:chOff x="204" y="0"/>
            <a:chExt cx="25061391" cy="1249931"/>
          </a:xfrm>
        </p:grpSpPr>
        <p:grpSp>
          <p:nvGrpSpPr>
            <p:cNvPr id="98" name="Google Shape;98;p15"/>
            <p:cNvGrpSpPr/>
            <p:nvPr/>
          </p:nvGrpSpPr>
          <p:grpSpPr>
            <a:xfrm rot="5400000">
              <a:off x="12002369" y="-11663474"/>
              <a:ext cx="1249931" cy="24576878"/>
              <a:chOff x="0" y="-38100"/>
              <a:chExt cx="246900" cy="4854692"/>
            </a:xfrm>
          </p:grpSpPr>
          <p:sp>
            <p:nvSpPr>
              <p:cNvPr id="99" name="Google Shape;99;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0" name="Google Shape;100;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1" name="Google Shape;101;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02" name="Google Shape;102;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3" name="Google Shape;103;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4" name="Google Shape;104;p15"/>
          <p:cNvSpPr txBox="1"/>
          <p:nvPr/>
        </p:nvSpPr>
        <p:spPr>
          <a:xfrm>
            <a:off x="1276990" y="2857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CONTEXT</a:t>
            </a:r>
            <a:endParaRPr sz="700"/>
          </a:p>
        </p:txBody>
      </p:sp>
      <p:grpSp>
        <p:nvGrpSpPr>
          <p:cNvPr id="105" name="Google Shape;105;p15"/>
          <p:cNvGrpSpPr/>
          <p:nvPr/>
        </p:nvGrpSpPr>
        <p:grpSpPr>
          <a:xfrm>
            <a:off x="7929578" y="-49020"/>
            <a:ext cx="781313" cy="885635"/>
            <a:chOff x="0" y="-130721"/>
            <a:chExt cx="2083500" cy="2361695"/>
          </a:xfrm>
        </p:grpSpPr>
        <p:grpSp>
          <p:nvGrpSpPr>
            <p:cNvPr id="106" name="Google Shape;106;p15"/>
            <p:cNvGrpSpPr/>
            <p:nvPr/>
          </p:nvGrpSpPr>
          <p:grpSpPr>
            <a:xfrm>
              <a:off x="75599" y="-130721"/>
              <a:ext cx="1932614" cy="2361695"/>
              <a:chOff x="0" y="-47625"/>
              <a:chExt cx="704100" cy="860425"/>
            </a:xfrm>
          </p:grpSpPr>
          <p:sp>
            <p:nvSpPr>
              <p:cNvPr id="107" name="Google Shape;107;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8" name="Google Shape;108;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9" name="Google Shape;109;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110" name="Google Shape;110;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6" name="Google Shape;116;p16"/>
          <p:cNvGrpSpPr/>
          <p:nvPr/>
        </p:nvGrpSpPr>
        <p:grpSpPr>
          <a:xfrm>
            <a:off x="-127008" y="4615004"/>
            <a:ext cx="9398022" cy="468724"/>
            <a:chOff x="204" y="0"/>
            <a:chExt cx="25061391" cy="1249931"/>
          </a:xfrm>
        </p:grpSpPr>
        <p:grpSp>
          <p:nvGrpSpPr>
            <p:cNvPr id="117" name="Google Shape;117;p16"/>
            <p:cNvGrpSpPr/>
            <p:nvPr/>
          </p:nvGrpSpPr>
          <p:grpSpPr>
            <a:xfrm rot="5400000">
              <a:off x="12002369" y="-11663474"/>
              <a:ext cx="1249931" cy="24576878"/>
              <a:chOff x="0" y="-38100"/>
              <a:chExt cx="246900" cy="4854692"/>
            </a:xfrm>
          </p:grpSpPr>
          <p:sp>
            <p:nvSpPr>
              <p:cNvPr id="118" name="Google Shape;118;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9" name="Google Shape;119;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0" name="Google Shape;120;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21" name="Google Shape;121;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2" name="Google Shape;122;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23" name="Google Shape;123;p16"/>
          <p:cNvGrpSpPr/>
          <p:nvPr/>
        </p:nvGrpSpPr>
        <p:grpSpPr>
          <a:xfrm>
            <a:off x="7929578" y="-49020"/>
            <a:ext cx="781313" cy="885635"/>
            <a:chOff x="0" y="-130721"/>
            <a:chExt cx="2083500" cy="2361695"/>
          </a:xfrm>
        </p:grpSpPr>
        <p:grpSp>
          <p:nvGrpSpPr>
            <p:cNvPr id="124" name="Google Shape;124;p16"/>
            <p:cNvGrpSpPr/>
            <p:nvPr/>
          </p:nvGrpSpPr>
          <p:grpSpPr>
            <a:xfrm>
              <a:off x="75599" y="-130721"/>
              <a:ext cx="1932614" cy="2361695"/>
              <a:chOff x="0" y="-47625"/>
              <a:chExt cx="704100" cy="860425"/>
            </a:xfrm>
          </p:grpSpPr>
          <p:sp>
            <p:nvSpPr>
              <p:cNvPr id="125" name="Google Shape;125;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26" name="Google Shape;126;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7" name="Google Shape;127;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28" name="Google Shape;128;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9" name="Google Shape;129;p16"/>
          <p:cNvSpPr txBox="1"/>
          <p:nvPr/>
        </p:nvSpPr>
        <p:spPr>
          <a:xfrm>
            <a:off x="3834900" y="1482750"/>
            <a:ext cx="5151600" cy="2770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Font typeface="Arial"/>
              <a:buNone/>
            </a:pPr>
            <a:r>
              <a:rPr lang="en" sz="1800">
                <a:solidFill>
                  <a:schemeClr val="dk1"/>
                </a:solidFill>
                <a:latin typeface="Inter"/>
                <a:ea typeface="Inter"/>
                <a:cs typeface="Inter"/>
                <a:sym typeface="Inter"/>
              </a:rPr>
              <a:t>Human rights are described as </a:t>
            </a:r>
            <a:r>
              <a:rPr b="1" lang="en" sz="1800">
                <a:solidFill>
                  <a:schemeClr val="dk1"/>
                </a:solidFill>
                <a:latin typeface="Inter"/>
                <a:ea typeface="Inter"/>
                <a:cs typeface="Inter"/>
                <a:sym typeface="Inter"/>
              </a:rPr>
              <a:t>“</a:t>
            </a:r>
            <a:r>
              <a:rPr b="1" lang="en" sz="1800">
                <a:solidFill>
                  <a:schemeClr val="dk1"/>
                </a:solidFill>
                <a:highlight>
                  <a:srgbClr val="FFFFFF"/>
                </a:highlight>
                <a:latin typeface="Inter"/>
                <a:ea typeface="Inter"/>
                <a:cs typeface="Inter"/>
                <a:sym typeface="Inter"/>
              </a:rPr>
              <a:t>Human rights are rights inherent to all human beings, regardless of race, sex, nationality, ethnicity, language, religion, or any other status. Human rights include the right to life and liberty, freedom from slavery and torture, freedom of opinion and expression, the right to work and education, and many more.  Everyone is entitled to these rights, without discrimination”</a:t>
            </a:r>
            <a:r>
              <a:rPr lang="en" sz="1800">
                <a:solidFill>
                  <a:schemeClr val="dk1"/>
                </a:solidFill>
                <a:highlight>
                  <a:srgbClr val="FFFFFF"/>
                </a:highlight>
                <a:latin typeface="Inter"/>
                <a:ea typeface="Inter"/>
                <a:cs typeface="Inter"/>
                <a:sym typeface="Inter"/>
              </a:rPr>
              <a:t> by the United Nations.</a:t>
            </a:r>
            <a:endParaRPr sz="1800">
              <a:solidFill>
                <a:schemeClr val="dk1"/>
              </a:solidFill>
              <a:latin typeface="Inter"/>
              <a:ea typeface="Inter"/>
              <a:cs typeface="Inter"/>
              <a:sym typeface="Inter"/>
            </a:endParaRPr>
          </a:p>
        </p:txBody>
      </p:sp>
      <p:sp>
        <p:nvSpPr>
          <p:cNvPr id="130" name="Google Shape;130;p16"/>
          <p:cNvSpPr txBox="1"/>
          <p:nvPr/>
        </p:nvSpPr>
        <p:spPr>
          <a:xfrm>
            <a:off x="353350" y="1496275"/>
            <a:ext cx="3127500" cy="193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Font typeface="Arial"/>
              <a:buNone/>
            </a:pPr>
            <a:r>
              <a:rPr lang="en" sz="1800">
                <a:solidFill>
                  <a:schemeClr val="dk1"/>
                </a:solidFill>
                <a:latin typeface="Inter"/>
                <a:ea typeface="Inter"/>
                <a:cs typeface="Inter"/>
                <a:sym typeface="Inter"/>
              </a:rPr>
              <a:t>Genocide is defined as </a:t>
            </a:r>
            <a:r>
              <a:rPr b="1" lang="en" sz="1800">
                <a:solidFill>
                  <a:schemeClr val="dk1"/>
                </a:solidFill>
                <a:latin typeface="Inter"/>
                <a:ea typeface="Inter"/>
                <a:cs typeface="Inter"/>
                <a:sym typeface="Inter"/>
              </a:rPr>
              <a:t>“acts committed with the intent to destroy, in whole or in part, a national, ethnical, racial, or religious group”</a:t>
            </a:r>
            <a:r>
              <a:rPr lang="en" sz="1800">
                <a:solidFill>
                  <a:schemeClr val="dk1"/>
                </a:solidFill>
                <a:latin typeface="Inter"/>
                <a:ea typeface="Inter"/>
                <a:cs typeface="Inter"/>
                <a:sym typeface="Inter"/>
              </a:rPr>
              <a:t> by the United Nations.</a:t>
            </a:r>
            <a:endParaRPr sz="1800">
              <a:solidFill>
                <a:schemeClr val="dk1"/>
              </a:solidFill>
              <a:latin typeface="Inter"/>
              <a:ea typeface="Inter"/>
              <a:cs typeface="Inter"/>
              <a:sym typeface="Inter"/>
            </a:endParaRPr>
          </a:p>
        </p:txBody>
      </p:sp>
      <p:sp>
        <p:nvSpPr>
          <p:cNvPr id="131" name="Google Shape;131;p16"/>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DEFINITIONS REMINDER</a:t>
            </a:r>
            <a:endParaRPr sz="700"/>
          </a:p>
        </p:txBody>
      </p:sp>
      <p:cxnSp>
        <p:nvCxnSpPr>
          <p:cNvPr id="132" name="Google Shape;132;p16"/>
          <p:cNvCxnSpPr/>
          <p:nvPr/>
        </p:nvCxnSpPr>
        <p:spPr>
          <a:xfrm>
            <a:off x="3611500" y="1432425"/>
            <a:ext cx="11100" cy="3042900"/>
          </a:xfrm>
          <a:prstGeom prst="straightConnector1">
            <a:avLst/>
          </a:prstGeom>
          <a:noFill/>
          <a:ln cap="flat" cmpd="sng" w="9525">
            <a:solidFill>
              <a:schemeClr val="dk1"/>
            </a:solidFill>
            <a:prstDash val="solid"/>
            <a:round/>
            <a:headEnd len="med" w="med" type="none"/>
            <a:tailEnd len="med" w="med" type="non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38" name="Google Shape;138;p17"/>
          <p:cNvGrpSpPr/>
          <p:nvPr/>
        </p:nvGrpSpPr>
        <p:grpSpPr>
          <a:xfrm>
            <a:off x="-127008" y="4615004"/>
            <a:ext cx="9398022" cy="468724"/>
            <a:chOff x="204" y="0"/>
            <a:chExt cx="25061391" cy="1249931"/>
          </a:xfrm>
        </p:grpSpPr>
        <p:grpSp>
          <p:nvGrpSpPr>
            <p:cNvPr id="139" name="Google Shape;139;p17"/>
            <p:cNvGrpSpPr/>
            <p:nvPr/>
          </p:nvGrpSpPr>
          <p:grpSpPr>
            <a:xfrm rot="5400000">
              <a:off x="12002369" y="-11663474"/>
              <a:ext cx="1249931" cy="24576878"/>
              <a:chOff x="0" y="-38100"/>
              <a:chExt cx="246900" cy="4854692"/>
            </a:xfrm>
          </p:grpSpPr>
          <p:sp>
            <p:nvSpPr>
              <p:cNvPr id="140" name="Google Shape;140;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41" name="Google Shape;141;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2" name="Google Shape;142;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43" name="Google Shape;143;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44" name="Google Shape;144;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45" name="Google Shape;145;p17"/>
          <p:cNvGrpSpPr/>
          <p:nvPr/>
        </p:nvGrpSpPr>
        <p:grpSpPr>
          <a:xfrm>
            <a:off x="7929578" y="-49020"/>
            <a:ext cx="781313" cy="885635"/>
            <a:chOff x="0" y="-130721"/>
            <a:chExt cx="2083500" cy="2361695"/>
          </a:xfrm>
        </p:grpSpPr>
        <p:grpSp>
          <p:nvGrpSpPr>
            <p:cNvPr id="146" name="Google Shape;146;p17"/>
            <p:cNvGrpSpPr/>
            <p:nvPr/>
          </p:nvGrpSpPr>
          <p:grpSpPr>
            <a:xfrm>
              <a:off x="75599" y="-130721"/>
              <a:ext cx="1932614" cy="2361695"/>
              <a:chOff x="0" y="-47625"/>
              <a:chExt cx="704100" cy="860425"/>
            </a:xfrm>
          </p:grpSpPr>
          <p:sp>
            <p:nvSpPr>
              <p:cNvPr id="147" name="Google Shape;147;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8" name="Google Shape;148;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9" name="Google Shape;149;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50" name="Google Shape;150;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51" name="Google Shape;151;p17"/>
          <p:cNvSpPr txBox="1"/>
          <p:nvPr/>
        </p:nvSpPr>
        <p:spPr>
          <a:xfrm>
            <a:off x="1276990" y="209550"/>
            <a:ext cx="6590100" cy="1293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MODERN HUMAN RIGHTS ABUSES</a:t>
            </a:r>
            <a:endParaRPr sz="700"/>
          </a:p>
        </p:txBody>
      </p:sp>
      <p:sp>
        <p:nvSpPr>
          <p:cNvPr id="152" name="Google Shape;152;p17"/>
          <p:cNvSpPr/>
          <p:nvPr/>
        </p:nvSpPr>
        <p:spPr>
          <a:xfrm>
            <a:off x="1602225" y="1620550"/>
            <a:ext cx="1614300" cy="1239000"/>
          </a:xfrm>
          <a:prstGeom prst="rect">
            <a:avLst/>
          </a:prstGeom>
          <a:solidFill>
            <a:srgbClr val="38E0A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600">
                <a:latin typeface="Inter"/>
                <a:ea typeface="Inter"/>
                <a:cs typeface="Inter"/>
                <a:sym typeface="Inter"/>
              </a:rPr>
              <a:t>Cambodian Genocide</a:t>
            </a:r>
            <a:endParaRPr b="1" sz="1600">
              <a:latin typeface="Inter"/>
              <a:ea typeface="Inter"/>
              <a:cs typeface="Inter"/>
              <a:sym typeface="Inter"/>
            </a:endParaRPr>
          </a:p>
        </p:txBody>
      </p:sp>
      <p:sp>
        <p:nvSpPr>
          <p:cNvPr id="153" name="Google Shape;153;p17"/>
          <p:cNvSpPr/>
          <p:nvPr/>
        </p:nvSpPr>
        <p:spPr>
          <a:xfrm>
            <a:off x="3764908" y="1620550"/>
            <a:ext cx="1614300" cy="1239000"/>
          </a:xfrm>
          <a:prstGeom prst="rect">
            <a:avLst/>
          </a:prstGeom>
          <a:solidFill>
            <a:srgbClr val="6484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600">
                <a:latin typeface="Inter"/>
                <a:ea typeface="Inter"/>
                <a:cs typeface="Inter"/>
                <a:sym typeface="Inter"/>
              </a:rPr>
              <a:t>Bosnian Genocide</a:t>
            </a:r>
            <a:endParaRPr b="1" sz="1600">
              <a:latin typeface="Inter"/>
              <a:ea typeface="Inter"/>
              <a:cs typeface="Inter"/>
              <a:sym typeface="Inter"/>
            </a:endParaRPr>
          </a:p>
        </p:txBody>
      </p:sp>
      <p:sp>
        <p:nvSpPr>
          <p:cNvPr id="154" name="Google Shape;154;p17"/>
          <p:cNvSpPr/>
          <p:nvPr/>
        </p:nvSpPr>
        <p:spPr>
          <a:xfrm>
            <a:off x="5927592" y="1620550"/>
            <a:ext cx="1614300" cy="1239000"/>
          </a:xfrm>
          <a:prstGeom prst="rect">
            <a:avLst/>
          </a:prstGeom>
          <a:solidFill>
            <a:srgbClr val="EFFEF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600">
                <a:latin typeface="Inter"/>
                <a:ea typeface="Inter"/>
                <a:cs typeface="Inter"/>
                <a:sym typeface="Inter"/>
              </a:rPr>
              <a:t>Rwandan Genocide</a:t>
            </a:r>
            <a:endParaRPr b="1" sz="1600">
              <a:latin typeface="Inter"/>
              <a:ea typeface="Inter"/>
              <a:cs typeface="Inter"/>
              <a:sym typeface="Inter"/>
            </a:endParaRPr>
          </a:p>
        </p:txBody>
      </p:sp>
      <p:sp>
        <p:nvSpPr>
          <p:cNvPr id="155" name="Google Shape;155;p17"/>
          <p:cNvSpPr/>
          <p:nvPr/>
        </p:nvSpPr>
        <p:spPr>
          <a:xfrm>
            <a:off x="1602200" y="3133925"/>
            <a:ext cx="1614300" cy="1239000"/>
          </a:xfrm>
          <a:prstGeom prst="rect">
            <a:avLst/>
          </a:prstGeom>
          <a:solidFill>
            <a:srgbClr val="F1AF4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600">
                <a:latin typeface="Inter"/>
                <a:ea typeface="Inter"/>
                <a:cs typeface="Inter"/>
                <a:sym typeface="Inter"/>
              </a:rPr>
              <a:t>Yazidi</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Genocide</a:t>
            </a:r>
            <a:endParaRPr b="1" sz="1600">
              <a:latin typeface="Inter"/>
              <a:ea typeface="Inter"/>
              <a:cs typeface="Inter"/>
              <a:sym typeface="Inter"/>
            </a:endParaRPr>
          </a:p>
        </p:txBody>
      </p:sp>
      <p:sp>
        <p:nvSpPr>
          <p:cNvPr id="156" name="Google Shape;156;p17"/>
          <p:cNvSpPr/>
          <p:nvPr/>
        </p:nvSpPr>
        <p:spPr>
          <a:xfrm>
            <a:off x="3764888" y="3133925"/>
            <a:ext cx="1614300" cy="12390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600">
                <a:latin typeface="Inter"/>
                <a:ea typeface="Inter"/>
                <a:cs typeface="Inter"/>
                <a:sym typeface="Inter"/>
              </a:rPr>
              <a:t>Darfur</a:t>
            </a:r>
            <a:endParaRPr b="1" sz="16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Genocide</a:t>
            </a:r>
            <a:endParaRPr b="1" sz="1600">
              <a:latin typeface="Inter"/>
              <a:ea typeface="Inter"/>
              <a:cs typeface="Inter"/>
              <a:sym typeface="Inter"/>
            </a:endParaRPr>
          </a:p>
        </p:txBody>
      </p:sp>
      <p:sp>
        <p:nvSpPr>
          <p:cNvPr id="157" name="Google Shape;157;p17"/>
          <p:cNvSpPr/>
          <p:nvPr/>
        </p:nvSpPr>
        <p:spPr>
          <a:xfrm>
            <a:off x="5927596" y="3133925"/>
            <a:ext cx="1614300" cy="1239000"/>
          </a:xfrm>
          <a:prstGeom prst="rect">
            <a:avLst/>
          </a:prstGeom>
          <a:solidFill>
            <a:srgbClr val="E95C3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600">
                <a:latin typeface="Inter"/>
                <a:ea typeface="Inter"/>
                <a:cs typeface="Inter"/>
                <a:sym typeface="Inter"/>
              </a:rPr>
              <a:t>Uyghur Repression in China</a:t>
            </a:r>
            <a:endParaRPr b="1" sz="1600">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8"/>
          <p:cNvSpPr txBox="1"/>
          <p:nvPr/>
        </p:nvSpPr>
        <p:spPr>
          <a:xfrm>
            <a:off x="353900" y="1177950"/>
            <a:ext cx="5080800" cy="33249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Font typeface="Arial"/>
              <a:buNone/>
            </a:pPr>
            <a:r>
              <a:rPr b="1" lang="en" sz="1800">
                <a:solidFill>
                  <a:schemeClr val="dk1"/>
                </a:solidFill>
                <a:latin typeface="Inter"/>
                <a:ea typeface="Inter"/>
                <a:cs typeface="Inter"/>
                <a:sym typeface="Inter"/>
              </a:rPr>
              <a:t>Instructions:</a:t>
            </a:r>
            <a:endParaRPr b="1" sz="1800">
              <a:solidFill>
                <a:schemeClr val="dk1"/>
              </a:solidFill>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rPr lang="en" sz="1800">
                <a:solidFill>
                  <a:schemeClr val="dk1"/>
                </a:solidFill>
                <a:latin typeface="Inter"/>
                <a:ea typeface="Inter"/>
                <a:cs typeface="Inter"/>
                <a:sym typeface="Inter"/>
              </a:rPr>
              <a:t>Work with your group to research a modern example of human rights abuses using the provided information and supplementing with your own research</a:t>
            </a:r>
            <a:endParaRPr sz="1800">
              <a:solidFill>
                <a:schemeClr val="dk1"/>
              </a:solidFill>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rPr lang="en" sz="1800">
                <a:solidFill>
                  <a:schemeClr val="dk1"/>
                </a:solidFill>
                <a:latin typeface="Inter"/>
                <a:ea typeface="Inter"/>
                <a:cs typeface="Inter"/>
                <a:sym typeface="Inter"/>
              </a:rPr>
              <a:t>Create a Social Media Campaign with:</a:t>
            </a:r>
            <a:endParaRPr sz="1800">
              <a:solidFill>
                <a:schemeClr val="dk1"/>
              </a:solidFill>
              <a:latin typeface="Inter"/>
              <a:ea typeface="Inter"/>
              <a:cs typeface="Inter"/>
              <a:sym typeface="Inter"/>
            </a:endParaRPr>
          </a:p>
          <a:p>
            <a:pPr indent="-342900" lvl="1" marL="914400" rtl="0" algn="l">
              <a:spcBef>
                <a:spcPts val="0"/>
              </a:spcBef>
              <a:spcAft>
                <a:spcPts val="0"/>
              </a:spcAft>
              <a:buClr>
                <a:schemeClr val="dk1"/>
              </a:buClr>
              <a:buSzPts val="1800"/>
              <a:buFont typeface="Inter"/>
              <a:buChar char="○"/>
            </a:pPr>
            <a:r>
              <a:rPr lang="en" sz="1800">
                <a:solidFill>
                  <a:schemeClr val="dk1"/>
                </a:solidFill>
                <a:latin typeface="Inter"/>
                <a:ea typeface="Inter"/>
                <a:cs typeface="Inter"/>
                <a:sym typeface="Inter"/>
              </a:rPr>
              <a:t>A profile and short bio </a:t>
            </a:r>
            <a:endParaRPr sz="1800">
              <a:solidFill>
                <a:schemeClr val="dk1"/>
              </a:solidFill>
              <a:latin typeface="Inter"/>
              <a:ea typeface="Inter"/>
              <a:cs typeface="Inter"/>
              <a:sym typeface="Inter"/>
            </a:endParaRPr>
          </a:p>
          <a:p>
            <a:pPr indent="-342900" lvl="1" marL="914400" rtl="0" algn="l">
              <a:spcBef>
                <a:spcPts val="0"/>
              </a:spcBef>
              <a:spcAft>
                <a:spcPts val="0"/>
              </a:spcAft>
              <a:buClr>
                <a:schemeClr val="dk1"/>
              </a:buClr>
              <a:buSzPts val="1800"/>
              <a:buFont typeface="Inter"/>
              <a:buChar char="○"/>
            </a:pPr>
            <a:r>
              <a:rPr lang="en" sz="1800">
                <a:solidFill>
                  <a:schemeClr val="dk1"/>
                </a:solidFill>
                <a:latin typeface="Inter"/>
                <a:ea typeface="Inter"/>
                <a:cs typeface="Inter"/>
                <a:sym typeface="Inter"/>
              </a:rPr>
              <a:t>2 posts with images and captions</a:t>
            </a:r>
            <a:endParaRPr sz="1800">
              <a:solidFill>
                <a:schemeClr val="dk1"/>
              </a:solidFill>
              <a:latin typeface="Inter"/>
              <a:ea typeface="Inter"/>
              <a:cs typeface="Inter"/>
              <a:sym typeface="Inter"/>
            </a:endParaRPr>
          </a:p>
          <a:p>
            <a:pPr indent="-342900" lvl="1" marL="914400" rtl="0" algn="l">
              <a:spcBef>
                <a:spcPts val="0"/>
              </a:spcBef>
              <a:spcAft>
                <a:spcPts val="0"/>
              </a:spcAft>
              <a:buClr>
                <a:schemeClr val="dk1"/>
              </a:buClr>
              <a:buSzPts val="1800"/>
              <a:buFont typeface="Inter"/>
              <a:buChar char="○"/>
            </a:pPr>
            <a:r>
              <a:rPr lang="en" sz="1800">
                <a:solidFill>
                  <a:schemeClr val="dk1"/>
                </a:solidFill>
                <a:latin typeface="Inter"/>
                <a:ea typeface="Inter"/>
                <a:cs typeface="Inter"/>
                <a:sym typeface="Inter"/>
              </a:rPr>
              <a:t>A 20-30 second social media video</a:t>
            </a:r>
            <a:endParaRPr sz="1800">
              <a:solidFill>
                <a:schemeClr val="dk1"/>
              </a:solidFill>
              <a:latin typeface="Inter"/>
              <a:ea typeface="Inter"/>
              <a:cs typeface="Inter"/>
              <a:sym typeface="Inter"/>
            </a:endParaRPr>
          </a:p>
          <a:p>
            <a:pPr indent="-342900" lvl="1" marL="914400" rtl="0" algn="l">
              <a:spcBef>
                <a:spcPts val="0"/>
              </a:spcBef>
              <a:spcAft>
                <a:spcPts val="0"/>
              </a:spcAft>
              <a:buClr>
                <a:schemeClr val="dk1"/>
              </a:buClr>
              <a:buSzPts val="1800"/>
              <a:buFont typeface="Inter"/>
              <a:buChar char="○"/>
            </a:pPr>
            <a:r>
              <a:rPr lang="en" sz="1800">
                <a:solidFill>
                  <a:schemeClr val="dk1"/>
                </a:solidFill>
                <a:latin typeface="Inter"/>
                <a:ea typeface="Inter"/>
                <a:cs typeface="Inter"/>
                <a:sym typeface="Inter"/>
              </a:rPr>
              <a:t>See detailed instructions on your Social Media Campaign Student Worksheet</a:t>
            </a:r>
            <a:endParaRPr sz="1800">
              <a:solidFill>
                <a:schemeClr val="dk1"/>
              </a:solidFill>
              <a:latin typeface="Inter"/>
              <a:ea typeface="Inter"/>
              <a:cs typeface="Inter"/>
              <a:sym typeface="Inter"/>
            </a:endParaRPr>
          </a:p>
        </p:txBody>
      </p:sp>
      <p:sp>
        <p:nvSpPr>
          <p:cNvPr id="163" name="Google Shape;163;p18"/>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64" name="Google Shape;164;p18"/>
          <p:cNvGrpSpPr/>
          <p:nvPr/>
        </p:nvGrpSpPr>
        <p:grpSpPr>
          <a:xfrm>
            <a:off x="-127008" y="4615004"/>
            <a:ext cx="9398022" cy="468724"/>
            <a:chOff x="204" y="0"/>
            <a:chExt cx="25061391" cy="1249931"/>
          </a:xfrm>
        </p:grpSpPr>
        <p:grpSp>
          <p:nvGrpSpPr>
            <p:cNvPr id="165" name="Google Shape;165;p18"/>
            <p:cNvGrpSpPr/>
            <p:nvPr/>
          </p:nvGrpSpPr>
          <p:grpSpPr>
            <a:xfrm rot="5400000">
              <a:off x="12002369" y="-11663474"/>
              <a:ext cx="1249931" cy="24576878"/>
              <a:chOff x="0" y="-38100"/>
              <a:chExt cx="246900" cy="4854692"/>
            </a:xfrm>
          </p:grpSpPr>
          <p:sp>
            <p:nvSpPr>
              <p:cNvPr id="166" name="Google Shape;166;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67" name="Google Shape;167;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8" name="Google Shape;168;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69" name="Google Shape;169;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0" name="Google Shape;170;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71" name="Google Shape;171;p18"/>
          <p:cNvGrpSpPr/>
          <p:nvPr/>
        </p:nvGrpSpPr>
        <p:grpSpPr>
          <a:xfrm>
            <a:off x="7929578" y="-49020"/>
            <a:ext cx="781313" cy="885635"/>
            <a:chOff x="0" y="-130721"/>
            <a:chExt cx="2083500" cy="2361695"/>
          </a:xfrm>
        </p:grpSpPr>
        <p:grpSp>
          <p:nvGrpSpPr>
            <p:cNvPr id="172" name="Google Shape;172;p18"/>
            <p:cNvGrpSpPr/>
            <p:nvPr/>
          </p:nvGrpSpPr>
          <p:grpSpPr>
            <a:xfrm>
              <a:off x="75599" y="-130721"/>
              <a:ext cx="1932614" cy="2361695"/>
              <a:chOff x="0" y="-47625"/>
              <a:chExt cx="704100" cy="860425"/>
            </a:xfrm>
          </p:grpSpPr>
          <p:sp>
            <p:nvSpPr>
              <p:cNvPr id="173" name="Google Shape;173;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74" name="Google Shape;174;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5" name="Google Shape;175;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sp>
        <p:nvSpPr>
          <p:cNvPr id="176" name="Google Shape;176;p18"/>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77" name="Google Shape;177;p18" title="DC 10th_ U10L3 Student Worksheet.png"/>
          <p:cNvPicPr preferRelativeResize="0"/>
          <p:nvPr/>
        </p:nvPicPr>
        <p:blipFill>
          <a:blip r:embed="rId4">
            <a:alphaModFix/>
          </a:blip>
          <a:stretch>
            <a:fillRect/>
          </a:stretch>
        </p:blipFill>
        <p:spPr>
          <a:xfrm>
            <a:off x="5509675" y="1069351"/>
            <a:ext cx="2260726" cy="2925651"/>
          </a:xfrm>
          <a:prstGeom prst="rect">
            <a:avLst/>
          </a:prstGeom>
          <a:noFill/>
          <a:ln cap="flat" cmpd="sng" w="9525">
            <a:solidFill>
              <a:schemeClr val="dk2"/>
            </a:solidFill>
            <a:prstDash val="solid"/>
            <a:round/>
            <a:headEnd len="sm" w="sm" type="none"/>
            <a:tailEnd len="sm" w="sm" type="none"/>
          </a:ln>
        </p:spPr>
      </p:pic>
      <p:pic>
        <p:nvPicPr>
          <p:cNvPr id="178" name="Google Shape;178;p18" title="DC 10th_ U10L3 Student Worksheet (1).png"/>
          <p:cNvPicPr preferRelativeResize="0"/>
          <p:nvPr/>
        </p:nvPicPr>
        <p:blipFill>
          <a:blip r:embed="rId5">
            <a:alphaModFix/>
          </a:blip>
          <a:stretch>
            <a:fillRect/>
          </a:stretch>
        </p:blipFill>
        <p:spPr>
          <a:xfrm>
            <a:off x="6783775" y="2040100"/>
            <a:ext cx="2260726" cy="2925656"/>
          </a:xfrm>
          <a:prstGeom prst="rect">
            <a:avLst/>
          </a:prstGeom>
          <a:noFill/>
          <a:ln cap="flat" cmpd="sng" w="9525">
            <a:solidFill>
              <a:schemeClr val="dk2"/>
            </a:solidFill>
            <a:prstDash val="solid"/>
            <a:round/>
            <a:headEnd len="sm" w="sm" type="none"/>
            <a:tailEnd len="sm" w="sm" type="none"/>
          </a:ln>
        </p:spPr>
      </p:pic>
      <p:sp>
        <p:nvSpPr>
          <p:cNvPr id="179" name="Google Shape;179;p18"/>
          <p:cNvSpPr txBox="1"/>
          <p:nvPr/>
        </p:nvSpPr>
        <p:spPr>
          <a:xfrm>
            <a:off x="1276990" y="438150"/>
            <a:ext cx="6590100" cy="6312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100">
                <a:solidFill>
                  <a:srgbClr val="231F20"/>
                </a:solidFill>
                <a:latin typeface="Halant"/>
                <a:ea typeface="Halant"/>
                <a:cs typeface="Halant"/>
                <a:sym typeface="Halant"/>
              </a:rPr>
              <a:t>SOCIAL MEDIA CAMPAIGN</a:t>
            </a:r>
            <a:endParaRPr sz="6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